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56" r:id="rId2"/>
    <p:sldId id="259" r:id="rId3"/>
    <p:sldId id="273" r:id="rId4"/>
    <p:sldId id="27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94"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3/5/2019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3350BE-36FB-48B8-BC3B-BF82FA8A4B16}" type="datetime1">
              <a:rPr lang="en-US" smtClean="0"/>
              <a:pPr/>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8D951-FD7A-4EA6-9971-BA4650F5F282}" type="datetime1">
              <a:rPr lang="en-US" smtClean="0"/>
              <a:pPr/>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DDA1A-1160-4810-A009-9384DF143964}" type="datetime1">
              <a:rPr lang="en-US" smtClean="0"/>
              <a:pPr/>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B8CA7-DF52-4574-B28B-BF67C425F74E}" type="datetime1">
              <a:rPr lang="en-US" smtClean="0"/>
              <a:pPr/>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02A2DB-E9A4-4F11-9A97-3D805873123B}" type="datetime1">
              <a:rPr lang="en-US" smtClean="0"/>
              <a:pPr/>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D039D-4B07-4C92-99B2-D30586816A68}" type="datetime1">
              <a:rPr lang="en-US" smtClean="0"/>
              <a:pPr/>
              <a:t>3/5/2019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D8C0F6-D106-4D90-B6A1-515B7FD8F0C8}" type="datetime1">
              <a:rPr lang="en-US" smtClean="0"/>
              <a:pPr/>
              <a:t>3/5/2019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3/5/2019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3/5/2019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609601"/>
            <a:ext cx="7772400" cy="457200"/>
          </a:xfrm>
        </p:spPr>
        <p:txBody>
          <a:bodyPr>
            <a:normAutofit fontScale="90000"/>
          </a:bodyPr>
          <a:lstStyle/>
          <a:p>
            <a:r>
              <a:rPr lang="en-US" sz="1800" dirty="0" smtClean="0">
                <a:solidFill>
                  <a:srgbClr val="002060"/>
                </a:solidFill>
                <a:latin typeface="Book Antiqua" panose="02040602050305030304" pitchFamily="18" charset="0"/>
              </a:rPr>
              <a:t>Development of master curricula for natural disasters risk management in Western Balkan countries</a:t>
            </a:r>
            <a:endParaRPr lang="en-US"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914400" y="1447800"/>
            <a:ext cx="7620000" cy="914400"/>
          </a:xfrm>
        </p:spPr>
        <p:txBody>
          <a:bodyPr>
            <a:noAutofit/>
          </a:bodyPr>
          <a:lstStyle/>
          <a:p>
            <a:r>
              <a:rPr lang="bs-Cyrl-BA" sz="3600" b="1" dirty="0" smtClean="0">
                <a:solidFill>
                  <a:schemeClr val="tx1"/>
                </a:solidFill>
                <a:latin typeface="Book Antiqua" panose="02040602050305030304" pitchFamily="18" charset="0"/>
              </a:rPr>
              <a:t>НОВИ СТУДИЈСКИ ПРОГРАМ </a:t>
            </a:r>
            <a:r>
              <a:rPr lang="bs-Cyrl-BA" sz="2800" b="1" dirty="0" smtClean="0">
                <a:solidFill>
                  <a:schemeClr val="tx1"/>
                </a:solidFill>
                <a:latin typeface="Book Antiqua" panose="02040602050305030304" pitchFamily="18" charset="0"/>
              </a:rPr>
              <a:t>специјалистичких струковних студија </a:t>
            </a:r>
            <a:endParaRPr lang="bs-Latn-BA" sz="2800" b="1" dirty="0" smtClean="0">
              <a:solidFill>
                <a:schemeClr val="tx1"/>
              </a:solidFill>
              <a:latin typeface="Book Antiqua" panose="02040602050305030304" pitchFamily="18" charset="0"/>
            </a:endParaRPr>
          </a:p>
          <a:p>
            <a:endParaRPr lang="bs-Latn-BA" sz="2200" dirty="0" smtClean="0">
              <a:solidFill>
                <a:schemeClr val="tx1"/>
              </a:solidFill>
              <a:effectLst>
                <a:outerShdw blurRad="38100" dist="38100" dir="2700000" algn="tl">
                  <a:srgbClr val="000000">
                    <a:alpha val="43137"/>
                  </a:srgbClr>
                </a:outerShdw>
              </a:effectLst>
              <a:latin typeface="Book Antiqua" panose="02040602050305030304" pitchFamily="18" charset="0"/>
            </a:endParaRPr>
          </a:p>
          <a:p>
            <a:endParaRPr lang="bs-Latn-BA" sz="2200" dirty="0" smtClean="0">
              <a:solidFill>
                <a:schemeClr val="tx1"/>
              </a:solidFill>
              <a:effectLst>
                <a:outerShdw blurRad="38100" dist="38100" dir="2700000" algn="tl">
                  <a:srgbClr val="000000">
                    <a:alpha val="43137"/>
                  </a:srgbClr>
                </a:outerShdw>
              </a:effectLst>
              <a:latin typeface="Book Antiqua" panose="02040602050305030304" pitchFamily="18" charset="0"/>
            </a:endParaRPr>
          </a:p>
          <a:p>
            <a:endParaRPr lang="en-US" sz="2200"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a:p>
            <a:r>
              <a:rPr lang="en-US" sz="2400"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 </a:t>
            </a:r>
            <a:endParaRPr lang="en-US" sz="2400"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0668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286000"/>
            <a:ext cx="7772400" cy="990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25000"/>
              </a:lnSpc>
            </a:pPr>
            <a:endParaRPr lang="bs-Cyrl-BA" sz="2400" b="1" dirty="0" smtClean="0">
              <a:solidFill>
                <a:srgbClr val="FF0000"/>
              </a:solidFill>
              <a:latin typeface="Book Antiqua" panose="02040602050305030304" pitchFamily="18" charset="0"/>
            </a:endParaRPr>
          </a:p>
          <a:p>
            <a:pPr>
              <a:lnSpc>
                <a:spcPct val="125000"/>
              </a:lnSpc>
            </a:pPr>
            <a:r>
              <a:rPr lang="bs-Cyrl-BA" sz="2400" b="1" dirty="0" smtClean="0">
                <a:solidFill>
                  <a:srgbClr val="FF0000"/>
                </a:solidFill>
                <a:latin typeface="Book Antiqua" panose="02040602050305030304" pitchFamily="18" charset="0"/>
              </a:rPr>
              <a:t>УПРАВЉАЊЕ</a:t>
            </a:r>
            <a:r>
              <a:rPr lang="bs-Latn-BA" sz="2400" b="1" dirty="0" smtClean="0">
                <a:solidFill>
                  <a:srgbClr val="FF0000"/>
                </a:solidFill>
                <a:latin typeface="Book Antiqua" panose="02040602050305030304" pitchFamily="18" charset="0"/>
              </a:rPr>
              <a:t> </a:t>
            </a:r>
            <a:r>
              <a:rPr lang="bs-Cyrl-BA" sz="2400" b="1" dirty="0" smtClean="0">
                <a:solidFill>
                  <a:srgbClr val="FF0000"/>
                </a:solidFill>
                <a:latin typeface="Book Antiqua" panose="02040602050305030304" pitchFamily="18" charset="0"/>
              </a:rPr>
              <a:t> РИЗИКОМ</a:t>
            </a:r>
            <a:r>
              <a:rPr lang="bs-Latn-BA" sz="2400" b="1" dirty="0" smtClean="0">
                <a:solidFill>
                  <a:srgbClr val="FF0000"/>
                </a:solidFill>
                <a:latin typeface="Book Antiqua" panose="02040602050305030304" pitchFamily="18" charset="0"/>
              </a:rPr>
              <a:t> </a:t>
            </a:r>
            <a:r>
              <a:rPr lang="bs-Cyrl-BA" sz="2400" b="1" dirty="0" smtClean="0">
                <a:solidFill>
                  <a:srgbClr val="FF0000"/>
                </a:solidFill>
                <a:latin typeface="Book Antiqua" panose="02040602050305030304" pitchFamily="18" charset="0"/>
              </a:rPr>
              <a:t> ОД</a:t>
            </a:r>
            <a:r>
              <a:rPr lang="bs-Latn-BA" sz="2400" b="1" dirty="0" smtClean="0">
                <a:solidFill>
                  <a:srgbClr val="FF0000"/>
                </a:solidFill>
                <a:latin typeface="Book Antiqua" panose="02040602050305030304" pitchFamily="18" charset="0"/>
              </a:rPr>
              <a:t> </a:t>
            </a:r>
            <a:r>
              <a:rPr lang="bs-Cyrl-BA" sz="2400" b="1" dirty="0" smtClean="0">
                <a:solidFill>
                  <a:srgbClr val="FF0000"/>
                </a:solidFill>
                <a:latin typeface="Book Antiqua" panose="02040602050305030304" pitchFamily="18" charset="0"/>
              </a:rPr>
              <a:t>КАТАСТРОФАЛНИХ</a:t>
            </a:r>
            <a:r>
              <a:rPr lang="bs-Latn-BA" sz="2400" b="1" dirty="0" smtClean="0">
                <a:solidFill>
                  <a:srgbClr val="FF0000"/>
                </a:solidFill>
                <a:latin typeface="Book Antiqua" panose="02040602050305030304" pitchFamily="18" charset="0"/>
              </a:rPr>
              <a:t> </a:t>
            </a:r>
            <a:r>
              <a:rPr lang="bs-Cyrl-BA" sz="2400" b="1" dirty="0" smtClean="0">
                <a:solidFill>
                  <a:srgbClr val="FF0000"/>
                </a:solidFill>
                <a:latin typeface="Book Antiqua" panose="02040602050305030304" pitchFamily="18" charset="0"/>
              </a:rPr>
              <a:t> ДОГАЂАЈА</a:t>
            </a:r>
            <a:r>
              <a:rPr lang="bs-Latn-BA" sz="2400" b="1" dirty="0" smtClean="0">
                <a:solidFill>
                  <a:srgbClr val="FF0000"/>
                </a:solidFill>
                <a:latin typeface="Book Antiqua" panose="02040602050305030304" pitchFamily="18" charset="0"/>
              </a:rPr>
              <a:t> </a:t>
            </a:r>
            <a:r>
              <a:rPr lang="bs-Cyrl-BA" sz="2400" b="1" dirty="0" smtClean="0">
                <a:solidFill>
                  <a:srgbClr val="FF0000"/>
                </a:solidFill>
                <a:latin typeface="Book Antiqua" panose="02040602050305030304" pitchFamily="18" charset="0"/>
              </a:rPr>
              <a:t> И </a:t>
            </a:r>
            <a:r>
              <a:rPr lang="bs-Latn-BA" sz="2400" b="1" dirty="0" smtClean="0">
                <a:solidFill>
                  <a:srgbClr val="FF0000"/>
                </a:solidFill>
                <a:latin typeface="Book Antiqua" panose="02040602050305030304" pitchFamily="18" charset="0"/>
              </a:rPr>
              <a:t> </a:t>
            </a:r>
            <a:r>
              <a:rPr lang="bs-Cyrl-BA" sz="2400" b="1" dirty="0" smtClean="0">
                <a:solidFill>
                  <a:srgbClr val="FF0000"/>
                </a:solidFill>
                <a:latin typeface="Book Antiqua" panose="02040602050305030304" pitchFamily="18" charset="0"/>
              </a:rPr>
              <a:t>ПОЖАРА</a:t>
            </a:r>
            <a:endParaRPr lang="en-US" sz="2400" b="1" dirty="0">
              <a:solidFill>
                <a:srgbClr val="FF0000"/>
              </a:solidFill>
              <a:latin typeface="Book Antiqua" panose="02040602050305030304" pitchFamily="18" charset="0"/>
            </a:endParaRPr>
          </a:p>
        </p:txBody>
      </p:sp>
      <p:sp>
        <p:nvSpPr>
          <p:cNvPr id="9" name="Title 1"/>
          <p:cNvSpPr txBox="1">
            <a:spLocks/>
          </p:cNvSpPr>
          <p:nvPr/>
        </p:nvSpPr>
        <p:spPr>
          <a:xfrm>
            <a:off x="685800" y="51054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s-Cyrl-BA" sz="1800" dirty="0" smtClean="0">
                <a:solidFill>
                  <a:srgbClr val="002060"/>
                </a:solidFill>
                <a:latin typeface="Book Antiqua" panose="02040602050305030304" pitchFamily="18" charset="0"/>
              </a:rPr>
              <a:t>Лепосавић, март 2019. </a:t>
            </a:r>
            <a:endParaRPr lang="en-US" sz="1800" dirty="0" smtClean="0">
              <a:solidFill>
                <a:srgbClr val="002060"/>
              </a:solidFill>
              <a:latin typeface="Book Antiqua" panose="02040602050305030304" pitchFamily="18" charset="0"/>
            </a:endParaRPr>
          </a:p>
        </p:txBody>
      </p:sp>
      <p:sp>
        <p:nvSpPr>
          <p:cNvPr id="11" name="Title 1"/>
          <p:cNvSpPr txBox="1">
            <a:spLocks/>
          </p:cNvSpPr>
          <p:nvPr/>
        </p:nvSpPr>
        <p:spPr>
          <a:xfrm>
            <a:off x="3352800" y="3733800"/>
            <a:ext cx="2325688" cy="1295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180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a:effectLst/>
                <a:latin typeface="Book Antiqua"/>
                <a:ea typeface="Calibri"/>
                <a:cs typeface="Times New Roman"/>
              </a:rPr>
              <a:t>Project number:  </a:t>
            </a:r>
            <a:r>
              <a:rPr lang="en-US" sz="1200" smtClean="0">
                <a:effectLst/>
                <a:latin typeface="Book Antiqua"/>
                <a:ea typeface="Calibri"/>
                <a:cs typeface="Times New Roman"/>
              </a:rPr>
              <a:t>5</a:t>
            </a:r>
            <a:r>
              <a:rPr lang="en-US" sz="1200" smtClean="0">
                <a:latin typeface="Book Antiqua"/>
                <a:ea typeface="Calibri"/>
                <a:cs typeface="Times New Roman"/>
              </a:rPr>
              <a:t>73806-EPP-1-2016-1-RS-EPPKA2-CBHE-JP</a:t>
            </a:r>
          </a:p>
          <a:p>
            <a:pPr>
              <a:spcAft>
                <a:spcPts val="0"/>
              </a:spcAft>
            </a:pPr>
            <a:r>
              <a:rPr lang="en-US" sz="1200">
                <a:effectLst/>
                <a:latin typeface="Book Antiqua"/>
                <a:ea typeface="Calibri"/>
                <a:cs typeface="Times New Roman"/>
              </a:rPr>
              <a:t> </a:t>
            </a:r>
            <a:endParaRPr lang="en-US" sz="1200" smtClean="0">
              <a:effectLst/>
              <a:latin typeface="Book Antiqua"/>
              <a:ea typeface="Calibri"/>
              <a:cs typeface="Times New Roman"/>
            </a:endParaRPr>
          </a:p>
          <a:p>
            <a:pPr algn="just">
              <a:spcAft>
                <a:spcPts val="0"/>
              </a:spcAft>
            </a:pPr>
            <a:r>
              <a:rPr lang="en-US" sz="1100" i="1" smtClean="0">
                <a:effectLst/>
                <a:latin typeface="Book Antiqua"/>
                <a:ea typeface="Calibri"/>
                <a:cs typeface="Times New Roman"/>
              </a:rPr>
              <a:t>"This project has been funded with support from the European Commission. This publication reflects the views only of the author, and the Commission cannot be held responsible for any use which may be made of the information contained therein"</a:t>
            </a:r>
            <a:endParaRPr lang="en-US" sz="1200">
              <a:effectLst/>
              <a:latin typeface="Book Antiqua"/>
              <a:ea typeface="Calibri"/>
              <a:cs typeface="Times New Roman"/>
            </a:endParaRPr>
          </a:p>
        </p:txBody>
      </p:sp>
      <p:pic>
        <p:nvPicPr>
          <p:cNvPr id="10" name="Picture 9"/>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4" name="Picture 4" descr="Untitled-2"/>
          <p:cNvPicPr>
            <a:picLocks noChangeArrowheads="1"/>
          </p:cNvPicPr>
          <p:nvPr/>
        </p:nvPicPr>
        <p:blipFill>
          <a:blip r:embed="rId4">
            <a:clrChange>
              <a:clrFrom>
                <a:srgbClr val="FFFFFF"/>
              </a:clrFrom>
              <a:clrTo>
                <a:srgbClr val="FFFFFF">
                  <a:alpha val="0"/>
                </a:srgbClr>
              </a:clrTo>
            </a:clrChange>
          </a:blip>
          <a:srcRect/>
          <a:stretch>
            <a:fillRect/>
          </a:stretch>
        </p:blipFill>
        <p:spPr bwMode="auto">
          <a:xfrm>
            <a:off x="3810000" y="3581400"/>
            <a:ext cx="1752600" cy="1524000"/>
          </a:xfrm>
          <a:prstGeom prst="rect">
            <a:avLst/>
          </a:prstGeom>
          <a:noFill/>
          <a:ln w="9525">
            <a:noFill/>
            <a:miter lim="800000"/>
            <a:headEnd/>
            <a:tailEnd/>
          </a:ln>
        </p:spPr>
      </p:pic>
    </p:spTree>
    <p:extLst>
      <p:ext uri="{BB962C8B-B14F-4D97-AF65-F5344CB8AC3E}">
        <p14:creationId xmlns:p14="http://schemas.microsoft.com/office/powerpoint/2010/main" xmlns="" val="953955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amond(in)">
                                      <p:cBhvr>
                                        <p:cTn id="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Cyrl-BA" sz="2800" dirty="0" smtClean="0">
                <a:solidFill>
                  <a:srgbClr val="FF0000"/>
                </a:solidFill>
                <a:latin typeface="Book Antiqua" panose="02040602050305030304" pitchFamily="18" charset="0"/>
              </a:rPr>
              <a:t>Управљање ризиком од катастрофалних догађаја и последица</a:t>
            </a:r>
            <a:endParaRPr lang="bs-Latn-BA" sz="2800" dirty="0">
              <a:solidFill>
                <a:srgbClr val="FF0000"/>
              </a:solidFill>
              <a:latin typeface="Book Antiqua" panose="02040602050305030304" pitchFamily="18" charset="0"/>
            </a:endParaRPr>
          </a:p>
        </p:txBody>
      </p:sp>
      <p:sp>
        <p:nvSpPr>
          <p:cNvPr id="3" name="Content Placeholder 2"/>
          <p:cNvSpPr>
            <a:spLocks noGrp="1"/>
          </p:cNvSpPr>
          <p:nvPr>
            <p:ph idx="1"/>
          </p:nvPr>
        </p:nvSpPr>
        <p:spPr/>
        <p:txBody>
          <a:bodyPr>
            <a:noAutofit/>
          </a:bodyPr>
          <a:lstStyle/>
          <a:p>
            <a:pPr algn="just">
              <a:buNone/>
            </a:pPr>
            <a:r>
              <a:rPr lang="bs-Cyrl-BA" sz="2700" dirty="0" smtClean="0"/>
              <a:t>Прва генерација студената: </a:t>
            </a:r>
          </a:p>
          <a:p>
            <a:pPr algn="just">
              <a:buNone/>
            </a:pPr>
            <a:r>
              <a:rPr lang="bs-Cyrl-BA" sz="2700" dirty="0" smtClean="0">
                <a:solidFill>
                  <a:schemeClr val="tx2">
                    <a:lumMod val="60000"/>
                    <a:lumOff val="40000"/>
                  </a:schemeClr>
                </a:solidFill>
              </a:rPr>
              <a:t> </a:t>
            </a:r>
            <a:r>
              <a:rPr lang="bs-Cyrl-BA" sz="2700" dirty="0" smtClean="0">
                <a:solidFill>
                  <a:schemeClr val="tx2">
                    <a:lumMod val="60000"/>
                    <a:lumOff val="40000"/>
                  </a:schemeClr>
                </a:solidFill>
              </a:rPr>
              <a:t>                                    </a:t>
            </a:r>
            <a:r>
              <a:rPr lang="bs-Cyrl-BA" sz="2700" dirty="0" smtClean="0">
                <a:solidFill>
                  <a:schemeClr val="tx2">
                    <a:lumMod val="60000"/>
                    <a:lumOff val="40000"/>
                  </a:schemeClr>
                </a:solidFill>
              </a:rPr>
              <a:t>школска 2018/ 2019</a:t>
            </a:r>
          </a:p>
          <a:p>
            <a:pPr algn="just">
              <a:buNone/>
            </a:pPr>
            <a:r>
              <a:rPr lang="bs-Cyrl-BA" sz="2700" dirty="0" smtClean="0"/>
              <a:t>Ниво студија: </a:t>
            </a:r>
          </a:p>
          <a:p>
            <a:pPr algn="just">
              <a:buNone/>
            </a:pPr>
            <a:r>
              <a:rPr lang="bs-Cyrl-BA" sz="2700" dirty="0" smtClean="0">
                <a:solidFill>
                  <a:schemeClr val="tx2">
                    <a:lumMod val="60000"/>
                    <a:lumOff val="40000"/>
                  </a:schemeClr>
                </a:solidFill>
              </a:rPr>
              <a:t> </a:t>
            </a:r>
            <a:r>
              <a:rPr lang="bs-Cyrl-BA" sz="2700" dirty="0" smtClean="0">
                <a:solidFill>
                  <a:schemeClr val="tx2">
                    <a:lumMod val="60000"/>
                    <a:lumOff val="40000"/>
                  </a:schemeClr>
                </a:solidFill>
              </a:rPr>
              <a:t>                                    </a:t>
            </a:r>
            <a:r>
              <a:rPr lang="bs-Cyrl-BA" sz="2700" dirty="0" smtClean="0">
                <a:solidFill>
                  <a:schemeClr val="tx2">
                    <a:lumMod val="60000"/>
                    <a:lumOff val="40000"/>
                  </a:schemeClr>
                </a:solidFill>
              </a:rPr>
              <a:t>Специјалистичке струковне студије</a:t>
            </a:r>
          </a:p>
          <a:p>
            <a:pPr algn="just">
              <a:buNone/>
            </a:pPr>
            <a:r>
              <a:rPr lang="bs-Cyrl-BA" sz="2700" dirty="0" smtClean="0"/>
              <a:t>Трајање студија: </a:t>
            </a:r>
          </a:p>
          <a:p>
            <a:pPr algn="just">
              <a:buNone/>
            </a:pPr>
            <a:r>
              <a:rPr lang="bs-Cyrl-BA" sz="2700" dirty="0" smtClean="0"/>
              <a:t> </a:t>
            </a:r>
            <a:r>
              <a:rPr lang="bs-Cyrl-BA" sz="2700" dirty="0" smtClean="0"/>
              <a:t>                                    </a:t>
            </a:r>
            <a:r>
              <a:rPr lang="bs-Cyrl-BA" sz="2700" dirty="0" smtClean="0">
                <a:solidFill>
                  <a:schemeClr val="tx2">
                    <a:lumMod val="60000"/>
                    <a:lumOff val="40000"/>
                  </a:schemeClr>
                </a:solidFill>
              </a:rPr>
              <a:t>два семестра</a:t>
            </a:r>
          </a:p>
          <a:p>
            <a:pPr algn="just">
              <a:buNone/>
            </a:pPr>
            <a:r>
              <a:rPr lang="bs-Cyrl-BA" sz="2700" dirty="0" smtClean="0"/>
              <a:t>Укупно предмета:</a:t>
            </a:r>
          </a:p>
          <a:p>
            <a:pPr algn="just">
              <a:buNone/>
            </a:pPr>
            <a:r>
              <a:rPr lang="bs-Cyrl-BA" sz="2700" dirty="0" smtClean="0">
                <a:solidFill>
                  <a:schemeClr val="tx2">
                    <a:lumMod val="60000"/>
                    <a:lumOff val="40000"/>
                  </a:schemeClr>
                </a:solidFill>
              </a:rPr>
              <a:t>               обавезних    8</a:t>
            </a:r>
          </a:p>
          <a:p>
            <a:pPr algn="just">
              <a:buNone/>
            </a:pPr>
            <a:r>
              <a:rPr lang="bs-Cyrl-BA" sz="2700" dirty="0" smtClean="0">
                <a:solidFill>
                  <a:schemeClr val="tx2">
                    <a:lumMod val="60000"/>
                    <a:lumOff val="40000"/>
                  </a:schemeClr>
                </a:solidFill>
              </a:rPr>
              <a:t> </a:t>
            </a:r>
            <a:r>
              <a:rPr lang="bs-Cyrl-BA" sz="2700" dirty="0" smtClean="0">
                <a:solidFill>
                  <a:schemeClr val="tx2">
                    <a:lumMod val="60000"/>
                    <a:lumOff val="40000"/>
                  </a:schemeClr>
                </a:solidFill>
              </a:rPr>
              <a:t>              изборних      5</a:t>
            </a:r>
            <a:endParaRPr lang="en-GB" sz="2700" dirty="0" smtClean="0">
              <a:solidFill>
                <a:schemeClr val="tx2">
                  <a:lumMod val="60000"/>
                  <a:lumOff val="40000"/>
                </a:schemeClr>
              </a:solidFill>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Autofit/>
          </a:bodyPr>
          <a:lstStyle/>
          <a:p>
            <a:r>
              <a:rPr lang="bs-Cyrl-BA" sz="2400" dirty="0" smtClean="0">
                <a:solidFill>
                  <a:srgbClr val="FF0000"/>
                </a:solidFill>
                <a:latin typeface="Book Antiqua" panose="02040602050305030304" pitchFamily="18" charset="0"/>
              </a:rPr>
              <a:t>Управљање ризиком од катастрофалних догађаја и последица</a:t>
            </a:r>
            <a:endParaRPr lang="bs-Latn-BA" sz="2400" dirty="0">
              <a:solidFill>
                <a:srgbClr val="FF000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graphicFrame>
        <p:nvGraphicFramePr>
          <p:cNvPr id="11" name="Table 10"/>
          <p:cNvGraphicFramePr>
            <a:graphicFrameLocks noGrp="1"/>
          </p:cNvGraphicFramePr>
          <p:nvPr/>
        </p:nvGraphicFramePr>
        <p:xfrm>
          <a:off x="228599" y="1524000"/>
          <a:ext cx="8763003" cy="5156201"/>
        </p:xfrm>
        <a:graphic>
          <a:graphicData uri="http://schemas.openxmlformats.org/drawingml/2006/table">
            <a:tbl>
              <a:tblPr/>
              <a:tblGrid>
                <a:gridCol w="401211"/>
                <a:gridCol w="714821"/>
                <a:gridCol w="3025726"/>
                <a:gridCol w="422235"/>
                <a:gridCol w="529108"/>
                <a:gridCol w="660508"/>
                <a:gridCol w="91454"/>
                <a:gridCol w="616709"/>
                <a:gridCol w="527355"/>
                <a:gridCol w="616709"/>
                <a:gridCol w="713068"/>
                <a:gridCol w="444099"/>
              </a:tblGrid>
              <a:tr h="257675">
                <a:tc rowSpan="2">
                  <a:txBody>
                    <a:bodyPr/>
                    <a:lstStyle/>
                    <a:p>
                      <a:pPr algn="ctr">
                        <a:spcAft>
                          <a:spcPts val="0"/>
                        </a:spcAft>
                      </a:pPr>
                      <a:r>
                        <a:rPr lang="ru-RU" sz="800" b="1" dirty="0">
                          <a:latin typeface="Times New Roman"/>
                          <a:ea typeface="Times New Roman"/>
                          <a:cs typeface="Times New Roman"/>
                        </a:rPr>
                        <a:t>Рб</a:t>
                      </a:r>
                      <a:endParaRPr lang="en-US" sz="900" dirty="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rowSpan="2">
                  <a:txBody>
                    <a:bodyPr/>
                    <a:lstStyle/>
                    <a:p>
                      <a:pPr algn="ctr">
                        <a:spcAft>
                          <a:spcPts val="0"/>
                        </a:spcAft>
                      </a:pPr>
                      <a:r>
                        <a:rPr lang="sr-Latn-CS" sz="800" b="1">
                          <a:latin typeface="Times New Roman"/>
                          <a:ea typeface="Times New Roman"/>
                          <a:cs typeface="Times New Roman"/>
                        </a:rPr>
                        <a:t>Ш</a:t>
                      </a:r>
                      <a:r>
                        <a:rPr lang="sr-Cyrl-CS" sz="800" b="1">
                          <a:latin typeface="Times New Roman"/>
                          <a:ea typeface="Times New Roman"/>
                          <a:cs typeface="Times New Roman"/>
                        </a:rPr>
                        <a:t>ифра</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rowSpan="2">
                  <a:txBody>
                    <a:bodyPr/>
                    <a:lstStyle/>
                    <a:p>
                      <a:pPr>
                        <a:spcAft>
                          <a:spcPts val="0"/>
                        </a:spcAft>
                      </a:pPr>
                      <a:r>
                        <a:rPr lang="sr-Cyrl-CS" sz="800" b="1">
                          <a:latin typeface="Times New Roman"/>
                          <a:ea typeface="Times New Roman"/>
                          <a:cs typeface="Times New Roman"/>
                        </a:rPr>
                        <a:t>Назив предмета</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rowSpan="2">
                  <a:txBody>
                    <a:bodyPr/>
                    <a:lstStyle/>
                    <a:p>
                      <a:pPr algn="ctr">
                        <a:spcAft>
                          <a:spcPts val="0"/>
                        </a:spcAft>
                      </a:pPr>
                      <a:r>
                        <a:rPr lang="sr-Cyrl-CS" sz="800" b="1">
                          <a:latin typeface="Times New Roman"/>
                          <a:ea typeface="Times New Roman"/>
                          <a:cs typeface="Times New Roman"/>
                        </a:rPr>
                        <a:t>С</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rowSpan="2">
                  <a:txBody>
                    <a:bodyPr/>
                    <a:lstStyle/>
                    <a:p>
                      <a:pPr algn="ctr">
                        <a:spcAft>
                          <a:spcPts val="0"/>
                        </a:spcAft>
                      </a:pPr>
                      <a:r>
                        <a:rPr lang="sr-Latn-CS" sz="800" b="1">
                          <a:latin typeface="Times New Roman"/>
                          <a:ea typeface="Times New Roman"/>
                          <a:cs typeface="Times New Roman"/>
                        </a:rPr>
                        <a:t>Тип</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rowSpan="2">
                  <a:txBody>
                    <a:bodyPr/>
                    <a:lstStyle/>
                    <a:p>
                      <a:pPr algn="ctr">
                        <a:spcAft>
                          <a:spcPts val="0"/>
                        </a:spcAft>
                      </a:pPr>
                      <a:r>
                        <a:rPr lang="sr-Latn-CS" sz="800" b="1">
                          <a:latin typeface="Times New Roman"/>
                          <a:ea typeface="Times New Roman"/>
                          <a:cs typeface="Times New Roman"/>
                        </a:rPr>
                        <a:t>Статус предм</a:t>
                      </a:r>
                      <a:r>
                        <a:rPr lang="sr-Cyrl-CS" sz="800" b="1">
                          <a:latin typeface="Times New Roman"/>
                          <a:ea typeface="Times New Roman"/>
                          <a:cs typeface="Times New Roman"/>
                        </a:rPr>
                        <a:t>.</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gridSpan="4">
                  <a:txBody>
                    <a:bodyPr/>
                    <a:lstStyle/>
                    <a:p>
                      <a:pPr algn="ctr">
                        <a:lnSpc>
                          <a:spcPct val="80000"/>
                        </a:lnSpc>
                        <a:spcBef>
                          <a:spcPts val="100"/>
                        </a:spcBef>
                        <a:spcAft>
                          <a:spcPts val="100"/>
                        </a:spcAft>
                      </a:pPr>
                      <a:r>
                        <a:rPr lang="sr-Latn-CS" sz="800" b="1">
                          <a:latin typeface="Times New Roman"/>
                          <a:ea typeface="Times New Roman"/>
                          <a:cs typeface="Times New Roman"/>
                        </a:rPr>
                        <a:t>Часови активне наставе</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a:spcAft>
                          <a:spcPts val="0"/>
                        </a:spcAft>
                      </a:pPr>
                      <a:r>
                        <a:rPr lang="sr-Latn-CS" sz="800" b="1">
                          <a:latin typeface="Times New Roman"/>
                          <a:ea typeface="Times New Roman"/>
                          <a:cs typeface="Times New Roman"/>
                        </a:rPr>
                        <a:t>Остали часови</a:t>
                      </a:r>
                      <a:endParaRPr lang="en-US" sz="9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rowSpan="2">
                  <a:txBody>
                    <a:bodyPr/>
                    <a:lstStyle/>
                    <a:p>
                      <a:pPr algn="ctr">
                        <a:spcAft>
                          <a:spcPts val="0"/>
                        </a:spcAft>
                      </a:pPr>
                      <a:r>
                        <a:rPr lang="sr-Latn-CS" sz="800" b="1">
                          <a:latin typeface="Times New Roman"/>
                          <a:ea typeface="Times New Roman"/>
                          <a:cs typeface="Times New Roman"/>
                        </a:rPr>
                        <a:t>ЕСПБ</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r>
              <a:tr h="161047">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spcAft>
                          <a:spcPts val="0"/>
                        </a:spcAft>
                      </a:pPr>
                      <a:r>
                        <a:rPr lang="sr-Latn-CS" sz="800" b="1">
                          <a:latin typeface="Times New Roman"/>
                          <a:ea typeface="Times New Roman"/>
                          <a:cs typeface="Times New Roman"/>
                        </a:rPr>
                        <a:t>П</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gridSpan="2">
                  <a:txBody>
                    <a:bodyPr/>
                    <a:lstStyle/>
                    <a:p>
                      <a:pPr algn="ctr">
                        <a:spcAft>
                          <a:spcPts val="0"/>
                        </a:spcAft>
                      </a:pPr>
                      <a:r>
                        <a:rPr lang="sr-Latn-CS" sz="800" b="1">
                          <a:latin typeface="Times New Roman"/>
                          <a:ea typeface="Times New Roman"/>
                          <a:cs typeface="Times New Roman"/>
                        </a:rPr>
                        <a:t>В</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hMerge="1">
                  <a:txBody>
                    <a:bodyPr/>
                    <a:lstStyle/>
                    <a:p>
                      <a:endParaRPr lang="en-US"/>
                    </a:p>
                  </a:txBody>
                  <a:tcPr/>
                </a:tc>
                <a:tc>
                  <a:txBody>
                    <a:bodyPr/>
                    <a:lstStyle/>
                    <a:p>
                      <a:pPr algn="ctr">
                        <a:spcAft>
                          <a:spcPts val="0"/>
                        </a:spcAft>
                      </a:pPr>
                      <a:r>
                        <a:rPr lang="sr-Latn-CS" sz="800" b="1">
                          <a:latin typeface="Times New Roman"/>
                          <a:ea typeface="Times New Roman"/>
                          <a:cs typeface="Times New Roman"/>
                        </a:rPr>
                        <a:t>ДОН</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vMerge="1">
                  <a:txBody>
                    <a:bodyPr/>
                    <a:lstStyle/>
                    <a:p>
                      <a:endParaRPr lang="en-US"/>
                    </a:p>
                  </a:txBody>
                  <a:tcPr/>
                </a:tc>
                <a:tc vMerge="1">
                  <a:txBody>
                    <a:bodyPr/>
                    <a:lstStyle/>
                    <a:p>
                      <a:endParaRPr lang="en-US"/>
                    </a:p>
                  </a:txBody>
                  <a:tcPr/>
                </a:tc>
              </a:tr>
              <a:tr h="161047">
                <a:tc gridSpan="12">
                  <a:txBody>
                    <a:bodyPr/>
                    <a:lstStyle/>
                    <a:p>
                      <a:pPr algn="ctr">
                        <a:spcAft>
                          <a:spcPts val="0"/>
                        </a:spcAft>
                      </a:pPr>
                      <a:r>
                        <a:rPr lang="sr-Cyrl-CS" sz="800" b="1">
                          <a:latin typeface="Times New Roman"/>
                          <a:ea typeface="Times New Roman"/>
                          <a:cs typeface="Times New Roman"/>
                        </a:rPr>
                        <a:t>ПРВА ГОДИНА</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8942">
                <a:tc>
                  <a:txBody>
                    <a:bodyPr/>
                    <a:lstStyle/>
                    <a:p>
                      <a:pPr algn="ctr">
                        <a:spcAft>
                          <a:spcPts val="0"/>
                        </a:spcAft>
                      </a:pPr>
                      <a:r>
                        <a:rPr lang="sr-Cyrl-CS" sz="900">
                          <a:latin typeface="Times New Roman"/>
                          <a:ea typeface="Times New Roman"/>
                          <a:cs typeface="Times New Roman"/>
                        </a:rPr>
                        <a:t>1.</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r-Latn-C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r-Latn-CS" sz="900">
                          <a:latin typeface="Times New Roman"/>
                          <a:ea typeface="Times New Roman"/>
                          <a:cs typeface="Times New Roman"/>
                        </a:rPr>
                        <a:t>Енглески језик – виши курс</a:t>
                      </a:r>
                      <a:endParaRPr lang="en-US" sz="900">
                        <a:latin typeface="Times New Roman"/>
                        <a:ea typeface="Times New Roman"/>
                        <a:cs typeface="Times New Roman"/>
                      </a:endParaRPr>
                    </a:p>
                  </a:txBody>
                  <a:tcPr marL="16454" marR="164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1</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О</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0</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6</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883">
                <a:tc>
                  <a:txBody>
                    <a:bodyPr/>
                    <a:lstStyle/>
                    <a:p>
                      <a:pPr algn="ctr">
                        <a:spcAft>
                          <a:spcPts val="0"/>
                        </a:spcAft>
                      </a:pPr>
                      <a:r>
                        <a:rPr lang="sr-Cyrl-CS" sz="900">
                          <a:latin typeface="Times New Roman"/>
                          <a:ea typeface="Times New Roman"/>
                          <a:cs typeface="Times New Roman"/>
                        </a:rPr>
                        <a:t>2.</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r-Latn-C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r-Latn-CS" sz="900">
                          <a:latin typeface="Times New Roman"/>
                          <a:ea typeface="Times New Roman"/>
                          <a:cs typeface="Times New Roman"/>
                        </a:rPr>
                        <a:t>Методе истраживања и научне комуникације</a:t>
                      </a:r>
                      <a:endParaRPr lang="en-US" sz="900">
                        <a:latin typeface="Times New Roman"/>
                        <a:ea typeface="Times New Roman"/>
                        <a:cs typeface="Times New Roman"/>
                      </a:endParaRPr>
                    </a:p>
                  </a:txBody>
                  <a:tcPr marL="16454" marR="164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1</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О</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0</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6</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942">
                <a:tc>
                  <a:txBody>
                    <a:bodyPr/>
                    <a:lstStyle/>
                    <a:p>
                      <a:pPr algn="ctr">
                        <a:spcAft>
                          <a:spcPts val="0"/>
                        </a:spcAft>
                      </a:pPr>
                      <a:r>
                        <a:rPr lang="sr-Cyrl-CS" sz="900">
                          <a:latin typeface="Times New Roman"/>
                          <a:ea typeface="Times New Roman"/>
                          <a:cs typeface="Times New Roman"/>
                        </a:rPr>
                        <a:t>3.</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r-Latn-C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r-Latn-CS" sz="900">
                          <a:latin typeface="Times New Roman"/>
                          <a:ea typeface="Times New Roman"/>
                          <a:cs typeface="Times New Roman"/>
                        </a:rPr>
                        <a:t>Природне катастрофе </a:t>
                      </a:r>
                      <a:endParaRPr lang="en-US" sz="900">
                        <a:latin typeface="Times New Roman"/>
                        <a:ea typeface="Times New Roman"/>
                        <a:cs typeface="Times New Roman"/>
                      </a:endParaRPr>
                    </a:p>
                  </a:txBody>
                  <a:tcPr marL="16454" marR="164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1</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О</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0</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6</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942">
                <a:tc>
                  <a:txBody>
                    <a:bodyPr/>
                    <a:lstStyle/>
                    <a:p>
                      <a:pPr algn="ctr">
                        <a:spcAft>
                          <a:spcPts val="0"/>
                        </a:spcAft>
                      </a:pPr>
                      <a:r>
                        <a:rPr lang="sr-Cyrl-CS" sz="900">
                          <a:latin typeface="Times New Roman"/>
                          <a:ea typeface="Times New Roman"/>
                          <a:cs typeface="Times New Roman"/>
                        </a:rPr>
                        <a:t>4.</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r-Latn-C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r-Latn-CS" sz="900" dirty="0">
                          <a:latin typeface="Times New Roman"/>
                          <a:ea typeface="Times New Roman"/>
                          <a:cs typeface="Times New Roman"/>
                        </a:rPr>
                        <a:t>Динамика и експертиза пожара</a:t>
                      </a:r>
                      <a:endParaRPr lang="en-US" sz="900" dirty="0">
                        <a:latin typeface="Times New Roman"/>
                        <a:ea typeface="Times New Roman"/>
                        <a:cs typeface="Times New Roman"/>
                      </a:endParaRPr>
                    </a:p>
                  </a:txBody>
                  <a:tcPr marL="16454" marR="164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1</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О</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0</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6</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942">
                <a:tc gridSpan="12">
                  <a:txBody>
                    <a:bodyPr/>
                    <a:lstStyle/>
                    <a:p>
                      <a:pPr>
                        <a:spcAft>
                          <a:spcPts val="0"/>
                        </a:spcAft>
                      </a:pPr>
                      <a:r>
                        <a:rPr lang="sr-Cyrl-CS" sz="900" b="1">
                          <a:latin typeface="Times New Roman"/>
                          <a:ea typeface="Times New Roman"/>
                          <a:cs typeface="Times New Roman"/>
                        </a:rPr>
                        <a:t>Изборни блок 1 (бира се 1 од 2)</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8942">
                <a:tc>
                  <a:txBody>
                    <a:bodyPr/>
                    <a:lstStyle/>
                    <a:p>
                      <a:pPr algn="ctr">
                        <a:spcAft>
                          <a:spcPts val="0"/>
                        </a:spcAft>
                      </a:pPr>
                      <a:r>
                        <a:rPr lang="sr-Cyrl-CS" sz="900">
                          <a:latin typeface="Times New Roman"/>
                          <a:ea typeface="Times New Roman"/>
                          <a:cs typeface="Times New Roman"/>
                        </a:rPr>
                        <a:t>5.</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endParaRPr lang="sr-Latn-C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spcAft>
                          <a:spcPts val="0"/>
                        </a:spcAft>
                      </a:pPr>
                      <a:r>
                        <a:rPr lang="sr-Latn-CS" sz="900">
                          <a:latin typeface="Times New Roman"/>
                          <a:ea typeface="Times New Roman"/>
                          <a:cs typeface="Times New Roman"/>
                        </a:rPr>
                        <a:t>Правни оквири управљања ризицима</a:t>
                      </a:r>
                      <a:endParaRPr lang="en-US" sz="900">
                        <a:latin typeface="Times New Roman"/>
                        <a:ea typeface="Times New Roman"/>
                        <a:cs typeface="Times New Roman"/>
                      </a:endParaRPr>
                    </a:p>
                  </a:txBody>
                  <a:tcPr marL="16454" marR="164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1</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И</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gridSpan="2">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hMerge="1">
                  <a:txBody>
                    <a:bodyPr/>
                    <a:lstStyle/>
                    <a:p>
                      <a:endParaRPr lang="en-US"/>
                    </a:p>
                  </a:txBody>
                  <a:tcPr/>
                </a:tc>
                <a:tc>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0</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6</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357883">
                <a:tc>
                  <a:txBody>
                    <a:bodyPr/>
                    <a:lstStyle/>
                    <a:p>
                      <a:pPr algn="ctr">
                        <a:spcAft>
                          <a:spcPts val="0"/>
                        </a:spcAft>
                      </a:pPr>
                      <a:r>
                        <a:rPr lang="sr-Cyrl-CS" sz="900">
                          <a:latin typeface="Times New Roman"/>
                          <a:ea typeface="Times New Roman"/>
                          <a:cs typeface="Times New Roman"/>
                        </a:rPr>
                        <a:t>6.</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endParaRPr lang="sr-Latn-C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spcAft>
                          <a:spcPts val="0"/>
                        </a:spcAft>
                      </a:pPr>
                      <a:r>
                        <a:rPr lang="sr-Latn-CS" sz="900">
                          <a:latin typeface="Times New Roman"/>
                          <a:ea typeface="Times New Roman"/>
                          <a:cs typeface="Times New Roman"/>
                        </a:rPr>
                        <a:t>Информационо-комуникационе  технологије у управљању ризицима</a:t>
                      </a:r>
                      <a:endParaRPr lang="en-US" sz="900">
                        <a:latin typeface="Times New Roman"/>
                        <a:ea typeface="Times New Roman"/>
                        <a:cs typeface="Times New Roman"/>
                      </a:endParaRPr>
                    </a:p>
                  </a:txBody>
                  <a:tcPr marL="16454" marR="164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1</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И</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gridSpan="2">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hMerge="1">
                  <a:txBody>
                    <a:bodyPr/>
                    <a:lstStyle/>
                    <a:p>
                      <a:endParaRPr lang="en-US"/>
                    </a:p>
                  </a:txBody>
                  <a:tcPr/>
                </a:tc>
                <a:tc>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0</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dirty="0">
                          <a:latin typeface="Times New Roman"/>
                          <a:ea typeface="Times New Roman"/>
                          <a:cs typeface="Times New Roman"/>
                        </a:rPr>
                        <a:t>-</a:t>
                      </a:r>
                      <a:endParaRPr lang="en-US" sz="900" dirty="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6</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178942">
                <a:tc>
                  <a:txBody>
                    <a:bodyPr/>
                    <a:lstStyle/>
                    <a:p>
                      <a:pPr algn="ctr">
                        <a:spcAft>
                          <a:spcPts val="0"/>
                        </a:spcAft>
                      </a:pPr>
                      <a:r>
                        <a:rPr lang="sr-Cyrl-CS" sz="900">
                          <a:latin typeface="Times New Roman"/>
                          <a:ea typeface="Times New Roman"/>
                          <a:cs typeface="Times New Roman"/>
                        </a:rPr>
                        <a:t>7.</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r-Latn-C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r-Latn-CS" sz="900">
                          <a:latin typeface="Times New Roman"/>
                          <a:ea typeface="Times New Roman"/>
                          <a:cs typeface="Times New Roman"/>
                        </a:rPr>
                        <a:t>Средства и опрема за гашење пожара</a:t>
                      </a:r>
                      <a:endParaRPr lang="en-US" sz="900">
                        <a:latin typeface="Times New Roman"/>
                        <a:ea typeface="Times New Roman"/>
                        <a:cs typeface="Times New Roman"/>
                      </a:endParaRPr>
                    </a:p>
                  </a:txBody>
                  <a:tcPr marL="16454" marR="164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О</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sr-Latn-CS" sz="900">
                          <a:latin typeface="Times New Roman"/>
                          <a:ea typeface="Times New Roman"/>
                          <a:cs typeface="Times New Roman"/>
                        </a:rPr>
                        <a:t>3</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a:spcAft>
                          <a:spcPts val="0"/>
                        </a:spcAft>
                      </a:pPr>
                      <a:r>
                        <a:rPr lang="sr-Latn-CS" sz="900">
                          <a:latin typeface="Times New Roman"/>
                          <a:ea typeface="Times New Roman"/>
                          <a:cs typeface="Times New Roman"/>
                        </a:rPr>
                        <a:t>3</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0</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dirty="0">
                          <a:latin typeface="Times New Roman"/>
                          <a:ea typeface="Times New Roman"/>
                          <a:cs typeface="Times New Roman"/>
                        </a:rPr>
                        <a:t>-</a:t>
                      </a:r>
                      <a:endParaRPr lang="en-US" sz="900" dirty="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7</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883">
                <a:tc>
                  <a:txBody>
                    <a:bodyPr/>
                    <a:lstStyle/>
                    <a:p>
                      <a:pPr algn="ctr">
                        <a:spcAft>
                          <a:spcPts val="0"/>
                        </a:spcAft>
                      </a:pPr>
                      <a:r>
                        <a:rPr lang="sr-Cyrl-CS" sz="900">
                          <a:latin typeface="Times New Roman"/>
                          <a:ea typeface="Times New Roman"/>
                          <a:cs typeface="Times New Roman"/>
                        </a:rPr>
                        <a:t>8.</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r-Latn-C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r-Latn-CS" sz="900">
                          <a:latin typeface="Times New Roman"/>
                          <a:ea typeface="Times New Roman"/>
                          <a:cs typeface="Times New Roman"/>
                        </a:rPr>
                        <a:t>Управљање ризицима од природних катастрофа</a:t>
                      </a:r>
                      <a:endParaRPr lang="en-US" sz="900">
                        <a:latin typeface="Times New Roman"/>
                        <a:ea typeface="Times New Roman"/>
                        <a:cs typeface="Times New Roman"/>
                      </a:endParaRPr>
                    </a:p>
                  </a:txBody>
                  <a:tcPr marL="16454" marR="164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О</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sr-Latn-CS" sz="900">
                          <a:latin typeface="Times New Roman"/>
                          <a:ea typeface="Times New Roman"/>
                          <a:cs typeface="Times New Roman"/>
                        </a:rPr>
                        <a:t>3</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a:spcAft>
                          <a:spcPts val="0"/>
                        </a:spcAft>
                      </a:pPr>
                      <a:r>
                        <a:rPr lang="sr-Latn-CS" sz="900">
                          <a:latin typeface="Times New Roman"/>
                          <a:ea typeface="Times New Roman"/>
                          <a:cs typeface="Times New Roman"/>
                        </a:rPr>
                        <a:t>3</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0</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7</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942">
                <a:tc gridSpan="12">
                  <a:txBody>
                    <a:bodyPr/>
                    <a:lstStyle/>
                    <a:p>
                      <a:pPr>
                        <a:spcAft>
                          <a:spcPts val="0"/>
                        </a:spcAft>
                      </a:pPr>
                      <a:r>
                        <a:rPr lang="sr-Cyrl-CS" sz="900" b="1">
                          <a:latin typeface="Times New Roman"/>
                          <a:ea typeface="Times New Roman"/>
                          <a:cs typeface="Times New Roman"/>
                        </a:rPr>
                        <a:t>Изборни блок 2 (бира се 1 од 3)</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7883">
                <a:tc>
                  <a:txBody>
                    <a:bodyPr/>
                    <a:lstStyle/>
                    <a:p>
                      <a:pPr algn="ctr">
                        <a:spcAft>
                          <a:spcPts val="0"/>
                        </a:spcAft>
                      </a:pPr>
                      <a:r>
                        <a:rPr lang="sr-Latn-CS" sz="900">
                          <a:latin typeface="Times New Roman"/>
                          <a:ea typeface="Times New Roman"/>
                          <a:cs typeface="Times New Roman"/>
                        </a:rPr>
                        <a:t>9</a:t>
                      </a:r>
                      <a:r>
                        <a:rPr lang="en-US" sz="900">
                          <a:latin typeface="Times New Roman"/>
                          <a:ea typeface="Times New Roman"/>
                          <a:cs typeface="Times New Roman"/>
                        </a:rPr>
                        <a:t>.</a:t>
                      </a: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endParaRPr lang="sr-Latn-C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spcAft>
                          <a:spcPts val="0"/>
                        </a:spcAft>
                      </a:pPr>
                      <a:r>
                        <a:rPr lang="sr-Latn-CS" sz="900">
                          <a:latin typeface="Times New Roman"/>
                          <a:ea typeface="Times New Roman"/>
                          <a:cs typeface="Times New Roman"/>
                        </a:rPr>
                        <a:t>Управљање и развој људских ресурса у заштити</a:t>
                      </a:r>
                      <a:endParaRPr lang="en-US" sz="900">
                        <a:latin typeface="Times New Roman"/>
                        <a:ea typeface="Times New Roman"/>
                        <a:cs typeface="Times New Roman"/>
                      </a:endParaRPr>
                    </a:p>
                  </a:txBody>
                  <a:tcPr marL="16454" marR="164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И</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gridSpan="2">
                  <a:txBody>
                    <a:bodyPr/>
                    <a:lstStyle/>
                    <a:p>
                      <a:pPr algn="ctr">
                        <a:spcAft>
                          <a:spcPts val="0"/>
                        </a:spcAft>
                      </a:pPr>
                      <a:r>
                        <a:rPr lang="sr-Latn-CS" sz="900">
                          <a:latin typeface="Times New Roman"/>
                          <a:ea typeface="Times New Roman"/>
                          <a:cs typeface="Times New Roman"/>
                        </a:rPr>
                        <a:t>3</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hMerge="1">
                  <a:txBody>
                    <a:bodyPr/>
                    <a:lstStyle/>
                    <a:p>
                      <a:endParaRPr lang="en-US"/>
                    </a:p>
                  </a:txBody>
                  <a:tcPr/>
                </a:tc>
                <a:tc>
                  <a:txBody>
                    <a:bodyPr/>
                    <a:lstStyle/>
                    <a:p>
                      <a:pPr algn="ctr">
                        <a:spcAft>
                          <a:spcPts val="0"/>
                        </a:spcAft>
                      </a:pPr>
                      <a:r>
                        <a:rPr lang="sr-Latn-CS" sz="900">
                          <a:latin typeface="Times New Roman"/>
                          <a:ea typeface="Times New Roman"/>
                          <a:cs typeface="Times New Roman"/>
                        </a:rPr>
                        <a:t>3</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0</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6</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357883">
                <a:tc>
                  <a:txBody>
                    <a:bodyPr/>
                    <a:lstStyle/>
                    <a:p>
                      <a:pPr algn="ctr">
                        <a:spcAft>
                          <a:spcPts val="0"/>
                        </a:spcAft>
                      </a:pPr>
                      <a:r>
                        <a:rPr lang="sr-Latn-CS" sz="900">
                          <a:latin typeface="Times New Roman"/>
                          <a:ea typeface="Times New Roman"/>
                          <a:cs typeface="Times New Roman"/>
                        </a:rPr>
                        <a:t>10</a:t>
                      </a:r>
                      <a:r>
                        <a:rPr lang="en-US" sz="900">
                          <a:latin typeface="Times New Roman"/>
                          <a:ea typeface="Times New Roman"/>
                          <a:cs typeface="Times New Roman"/>
                        </a:rPr>
                        <a:t>.</a:t>
                      </a: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endParaRPr lang="sr-Latn-C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spcAft>
                          <a:spcPts val="0"/>
                        </a:spcAft>
                      </a:pPr>
                      <a:r>
                        <a:rPr lang="sr-Latn-CS" sz="900">
                          <a:latin typeface="Times New Roman"/>
                          <a:ea typeface="Times New Roman"/>
                          <a:cs typeface="Times New Roman"/>
                        </a:rPr>
                        <a:t>Одрживи развој и заштита животне средине</a:t>
                      </a:r>
                      <a:endParaRPr lang="en-US" sz="900">
                        <a:latin typeface="Times New Roman"/>
                        <a:ea typeface="Times New Roman"/>
                        <a:cs typeface="Times New Roman"/>
                      </a:endParaRPr>
                    </a:p>
                  </a:txBody>
                  <a:tcPr marL="16454" marR="164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И</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gridSpan="2">
                  <a:txBody>
                    <a:bodyPr/>
                    <a:lstStyle/>
                    <a:p>
                      <a:pPr algn="ctr">
                        <a:spcAft>
                          <a:spcPts val="0"/>
                        </a:spcAft>
                      </a:pPr>
                      <a:r>
                        <a:rPr lang="sr-Latn-CS" sz="900">
                          <a:latin typeface="Times New Roman"/>
                          <a:ea typeface="Times New Roman"/>
                          <a:cs typeface="Times New Roman"/>
                        </a:rPr>
                        <a:t>3</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hMerge="1">
                  <a:txBody>
                    <a:bodyPr/>
                    <a:lstStyle/>
                    <a:p>
                      <a:endParaRPr lang="en-US"/>
                    </a:p>
                  </a:txBody>
                  <a:tcPr/>
                </a:tc>
                <a:tc>
                  <a:txBody>
                    <a:bodyPr/>
                    <a:lstStyle/>
                    <a:p>
                      <a:pPr algn="ctr">
                        <a:spcAft>
                          <a:spcPts val="0"/>
                        </a:spcAft>
                      </a:pPr>
                      <a:r>
                        <a:rPr lang="sr-Latn-CS" sz="900">
                          <a:latin typeface="Times New Roman"/>
                          <a:ea typeface="Times New Roman"/>
                          <a:cs typeface="Times New Roman"/>
                        </a:rPr>
                        <a:t>3</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0</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6</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178942">
                <a:tc>
                  <a:txBody>
                    <a:bodyPr/>
                    <a:lstStyle/>
                    <a:p>
                      <a:pPr algn="ctr">
                        <a:spcAft>
                          <a:spcPts val="0"/>
                        </a:spcAft>
                      </a:pPr>
                      <a:r>
                        <a:rPr lang="sr-Latn-CS" sz="900">
                          <a:latin typeface="Times New Roman"/>
                          <a:ea typeface="Times New Roman"/>
                          <a:cs typeface="Times New Roman"/>
                        </a:rPr>
                        <a:t>11.</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endParaRPr lang="sr-Latn-C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spcAft>
                          <a:spcPts val="0"/>
                        </a:spcAft>
                      </a:pPr>
                      <a:r>
                        <a:rPr lang="sr-Latn-CS" sz="900">
                          <a:latin typeface="Times New Roman"/>
                          <a:ea typeface="Times New Roman"/>
                          <a:cs typeface="Times New Roman"/>
                        </a:rPr>
                        <a:t>Заштита и спасавање</a:t>
                      </a:r>
                      <a:endParaRPr lang="en-US" sz="900">
                        <a:latin typeface="Times New Roman"/>
                        <a:ea typeface="Times New Roman"/>
                        <a:cs typeface="Times New Roman"/>
                      </a:endParaRPr>
                    </a:p>
                  </a:txBody>
                  <a:tcPr marL="16454" marR="164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И</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gridSpan="2">
                  <a:txBody>
                    <a:bodyPr/>
                    <a:lstStyle/>
                    <a:p>
                      <a:pPr algn="ctr">
                        <a:spcAft>
                          <a:spcPts val="0"/>
                        </a:spcAft>
                      </a:pPr>
                      <a:r>
                        <a:rPr lang="sr-Latn-CS" sz="900">
                          <a:latin typeface="Times New Roman"/>
                          <a:ea typeface="Times New Roman"/>
                          <a:cs typeface="Times New Roman"/>
                        </a:rPr>
                        <a:t>3</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hMerge="1">
                  <a:txBody>
                    <a:bodyPr/>
                    <a:lstStyle/>
                    <a:p>
                      <a:endParaRPr lang="en-US"/>
                    </a:p>
                  </a:txBody>
                  <a:tcPr/>
                </a:tc>
                <a:tc>
                  <a:txBody>
                    <a:bodyPr/>
                    <a:lstStyle/>
                    <a:p>
                      <a:pPr algn="ctr">
                        <a:spcAft>
                          <a:spcPts val="0"/>
                        </a:spcAft>
                      </a:pPr>
                      <a:r>
                        <a:rPr lang="sr-Latn-CS" sz="900">
                          <a:latin typeface="Times New Roman"/>
                          <a:ea typeface="Times New Roman"/>
                          <a:cs typeface="Times New Roman"/>
                        </a:rPr>
                        <a:t>3</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0</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spcAft>
                          <a:spcPts val="0"/>
                        </a:spcAft>
                      </a:pPr>
                      <a:r>
                        <a:rPr lang="sr-Latn-CS" sz="900">
                          <a:latin typeface="Times New Roman"/>
                          <a:ea typeface="Times New Roman"/>
                          <a:cs typeface="Times New Roman"/>
                        </a:rPr>
                        <a:t>6</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178942">
                <a:tc>
                  <a:txBody>
                    <a:bodyPr/>
                    <a:lstStyle/>
                    <a:p>
                      <a:pPr algn="ctr">
                        <a:spcAft>
                          <a:spcPts val="0"/>
                        </a:spcAft>
                      </a:pPr>
                      <a:r>
                        <a:rPr lang="sr-Latn-CS" sz="900">
                          <a:latin typeface="Times New Roman"/>
                          <a:ea typeface="Times New Roman"/>
                          <a:cs typeface="Times New Roman"/>
                        </a:rPr>
                        <a:t>12.</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r-Latn-C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r-Latn-CS" sz="900">
                          <a:latin typeface="Times New Roman"/>
                          <a:ea typeface="Times New Roman"/>
                          <a:cs typeface="Times New Roman"/>
                        </a:rPr>
                        <a:t>Стручна пракса</a:t>
                      </a:r>
                      <a:endParaRPr lang="en-US" sz="900">
                        <a:latin typeface="Times New Roman"/>
                        <a:ea typeface="Times New Roman"/>
                        <a:cs typeface="Times New Roman"/>
                      </a:endParaRPr>
                    </a:p>
                  </a:txBody>
                  <a:tcPr marL="16454" marR="164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О</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sr-Latn-CS" sz="900">
                          <a:latin typeface="Times New Roman"/>
                          <a:ea typeface="Times New Roman"/>
                          <a:cs typeface="Times New Roman"/>
                        </a:rPr>
                        <a:t>0</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a:spcAft>
                          <a:spcPts val="0"/>
                        </a:spcAft>
                      </a:pPr>
                      <a:r>
                        <a:rPr lang="sr-Latn-CS" sz="900">
                          <a:latin typeface="Times New Roman"/>
                          <a:ea typeface="Times New Roman"/>
                          <a:cs typeface="Times New Roman"/>
                        </a:rPr>
                        <a:t>0</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0</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900">
                          <a:latin typeface="Times New Roman"/>
                          <a:ea typeface="Times New Roman"/>
                          <a:cs typeface="Times New Roman"/>
                        </a:rPr>
                        <a:t>60</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942">
                <a:tc>
                  <a:txBody>
                    <a:bodyPr/>
                    <a:lstStyle/>
                    <a:p>
                      <a:pPr algn="ctr">
                        <a:spcAft>
                          <a:spcPts val="0"/>
                        </a:spcAft>
                      </a:pPr>
                      <a:r>
                        <a:rPr lang="sr-Latn-CS" sz="900">
                          <a:latin typeface="Times New Roman"/>
                          <a:ea typeface="Times New Roman"/>
                          <a:cs typeface="Times New Roman"/>
                        </a:rPr>
                        <a:t>13.</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r-Latn-C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r-Latn-CS" sz="900">
                          <a:latin typeface="Times New Roman"/>
                          <a:ea typeface="Times New Roman"/>
                          <a:cs typeface="Times New Roman"/>
                        </a:rPr>
                        <a:t>Специјалистички рад</a:t>
                      </a:r>
                      <a:endParaRPr lang="en-US" sz="900">
                        <a:latin typeface="Times New Roman"/>
                        <a:ea typeface="Times New Roman"/>
                        <a:cs typeface="Times New Roman"/>
                      </a:endParaRPr>
                    </a:p>
                  </a:txBody>
                  <a:tcPr marL="16454" marR="164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2</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r-Latn-C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О</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endParaRPr lang="sr-Latn-C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a:spcAft>
                          <a:spcPts val="0"/>
                        </a:spcAft>
                      </a:pPr>
                      <a:endParaRPr lang="sr-Latn-C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r-Latn-C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r-Latn-C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900">
                          <a:latin typeface="Times New Roman"/>
                          <a:ea typeface="Times New Roman"/>
                          <a:cs typeface="Times New Roman"/>
                        </a:rPr>
                        <a:t>8</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361">
                <a:tc gridSpan="11">
                  <a:txBody>
                    <a:bodyPr/>
                    <a:lstStyle/>
                    <a:p>
                      <a:pPr algn="r">
                        <a:spcAft>
                          <a:spcPts val="0"/>
                        </a:spcAft>
                      </a:pPr>
                      <a:r>
                        <a:rPr lang="en-US" sz="900">
                          <a:latin typeface="Times New Roman"/>
                          <a:ea typeface="ArialMT"/>
                          <a:cs typeface="Times New Roman"/>
                        </a:rPr>
                        <a:t>Укупно ЕСПБ </a:t>
                      </a:r>
                      <a:r>
                        <a:rPr lang="ru-RU" sz="900">
                          <a:latin typeface="Times New Roman"/>
                          <a:ea typeface="Times New Roman"/>
                          <a:cs typeface="Times New Roman"/>
                        </a:rPr>
                        <a:t>=</a:t>
                      </a:r>
                      <a:endParaRPr lang="en-US" sz="90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spcAft>
                          <a:spcPts val="0"/>
                        </a:spcAft>
                      </a:pPr>
                      <a:r>
                        <a:rPr lang="ru-RU" sz="900" b="1">
                          <a:latin typeface="Times New Roman"/>
                          <a:ea typeface="Times New Roman"/>
                          <a:cs typeface="Times New Roman"/>
                        </a:rPr>
                        <a:t>60</a:t>
                      </a:r>
                      <a:endParaRPr lang="en-US" sz="900">
                        <a:latin typeface="Times New Roman"/>
                        <a:ea typeface="Times New Roman"/>
                        <a:cs typeface="Times New Roman"/>
                      </a:endParaRPr>
                    </a:p>
                  </a:txBody>
                  <a:tcPr marL="16454" marR="164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5236">
                <a:tc gridSpan="12">
                  <a:txBody>
                    <a:bodyPr/>
                    <a:lstStyle/>
                    <a:p>
                      <a:pPr algn="just">
                        <a:spcAft>
                          <a:spcPts val="0"/>
                        </a:spcAft>
                      </a:pPr>
                      <a:r>
                        <a:rPr lang="ru-RU" sz="800" b="1" dirty="0">
                          <a:latin typeface="Times New Roman"/>
                          <a:ea typeface="Times New Roman"/>
                          <a:cs typeface="Times New Roman"/>
                        </a:rPr>
                        <a:t>ЛЕГЕНДА: </a:t>
                      </a:r>
                      <a:endParaRPr lang="en-US" sz="900" dirty="0">
                        <a:latin typeface="Times New Roman"/>
                        <a:ea typeface="Times New Roman"/>
                        <a:cs typeface="Times New Roman"/>
                      </a:endParaRPr>
                    </a:p>
                    <a:p>
                      <a:pPr algn="just">
                        <a:spcAft>
                          <a:spcPts val="0"/>
                        </a:spcAft>
                      </a:pPr>
                      <a:r>
                        <a:rPr lang="ru-RU" sz="800" b="1" dirty="0">
                          <a:latin typeface="Times New Roman"/>
                          <a:ea typeface="Times New Roman"/>
                          <a:cs typeface="Times New Roman"/>
                        </a:rPr>
                        <a:t>Ознаке: </a:t>
                      </a:r>
                      <a:r>
                        <a:rPr lang="ru-RU" sz="800" dirty="0">
                          <a:latin typeface="Times New Roman"/>
                          <a:ea typeface="Times New Roman"/>
                          <a:cs typeface="Times New Roman"/>
                        </a:rPr>
                        <a:t>С = семестар; П = предавања; В = вежбе; ДОН = други облици наставе: ЕСПБ = број ЕСПБ бодова.</a:t>
                      </a:r>
                      <a:endParaRPr lang="en-US" sz="900" dirty="0">
                        <a:latin typeface="Times New Roman"/>
                        <a:ea typeface="Times New Roman"/>
                        <a:cs typeface="Times New Roman"/>
                      </a:endParaRPr>
                    </a:p>
                    <a:p>
                      <a:pPr algn="just">
                        <a:spcAft>
                          <a:spcPts val="0"/>
                        </a:spcAft>
                      </a:pPr>
                      <a:r>
                        <a:rPr lang="ru-RU" sz="800" b="1" dirty="0">
                          <a:latin typeface="Times New Roman"/>
                          <a:ea typeface="Times New Roman"/>
                          <a:cs typeface="Times New Roman"/>
                        </a:rPr>
                        <a:t>Статус предмета: </a:t>
                      </a:r>
                      <a:r>
                        <a:rPr lang="ru-RU" sz="800" dirty="0">
                          <a:latin typeface="Times New Roman"/>
                          <a:ea typeface="Times New Roman"/>
                          <a:cs typeface="Times New Roman"/>
                        </a:rPr>
                        <a:t>О - обавезан; И - изборни</a:t>
                      </a:r>
                      <a:endParaRPr lang="en-US" sz="900" dirty="0">
                        <a:latin typeface="Times New Roman"/>
                        <a:ea typeface="Times New Roman"/>
                        <a:cs typeface="Times New Roman"/>
                      </a:endParaRPr>
                    </a:p>
                    <a:p>
                      <a:pPr algn="just">
                        <a:spcAft>
                          <a:spcPts val="0"/>
                        </a:spcAft>
                      </a:pPr>
                      <a:r>
                        <a:rPr lang="ru-RU" sz="800" b="1" dirty="0">
                          <a:latin typeface="Times New Roman"/>
                          <a:ea typeface="Times New Roman"/>
                          <a:cs typeface="Times New Roman"/>
                        </a:rPr>
                        <a:t>Изборни   блок:   </a:t>
                      </a:r>
                      <a:r>
                        <a:rPr lang="ru-RU" sz="800" dirty="0">
                          <a:latin typeface="Times New Roman"/>
                          <a:ea typeface="Times New Roman"/>
                          <a:cs typeface="Times New Roman"/>
                        </a:rPr>
                        <a:t>Избор   предмета   врши   се   при   упису   школске   године   уз   консултације   са   руководиоцем   студијског програма и предметним наставником изборног предмета.</a:t>
                      </a:r>
                      <a:endParaRPr lang="en-US" sz="900" dirty="0">
                        <a:latin typeface="Times New Roman"/>
                        <a:ea typeface="Times New Roman"/>
                        <a:cs typeface="Times New Roman"/>
                      </a:endParaRPr>
                    </a:p>
                  </a:txBody>
                  <a:tcPr marL="33496" marR="334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r-Cyrl-C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аспоред предмета по семестрима и годинама студија</a:t>
            </a:r>
            <a:r>
              <a:rPr kumimoji="0" lang="ru-RU"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за студијски програм другог нивоа студија</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normAutofit/>
          </a:bodyPr>
          <a:lstStyle/>
          <a:p>
            <a:pPr algn="ctr">
              <a:buNone/>
            </a:pPr>
            <a:endParaRPr lang="sr-Latn-RS" sz="2400" b="1" dirty="0" smtClean="0">
              <a:solidFill>
                <a:schemeClr val="accent1">
                  <a:lumMod val="75000"/>
                </a:schemeClr>
              </a:solidFill>
              <a:effectLst>
                <a:outerShdw blurRad="38100" dist="38100" dir="2700000" algn="tl">
                  <a:srgbClr val="000000">
                    <a:alpha val="43137"/>
                  </a:srgbClr>
                </a:outerShdw>
              </a:effectLst>
              <a:latin typeface="Arial Narrow" pitchFamily="34" charset="0"/>
            </a:endParaRPr>
          </a:p>
          <a:p>
            <a:pPr algn="ctr">
              <a:buNone/>
            </a:pPr>
            <a:endParaRPr lang="sr-Latn-RS" sz="2400" b="1" dirty="0" smtClean="0">
              <a:solidFill>
                <a:schemeClr val="accent1">
                  <a:lumMod val="75000"/>
                </a:schemeClr>
              </a:solidFill>
              <a:effectLst>
                <a:outerShdw blurRad="38100" dist="38100" dir="2700000" algn="tl">
                  <a:srgbClr val="000000">
                    <a:alpha val="43137"/>
                  </a:srgbClr>
                </a:outerShdw>
              </a:effectLst>
              <a:latin typeface="Arial Narrow" pitchFamily="34" charset="0"/>
            </a:endParaRPr>
          </a:p>
          <a:p>
            <a:pPr algn="ctr">
              <a:buNone/>
            </a:pPr>
            <a:endParaRPr lang="sr-Latn-RS" sz="2400" b="1" dirty="0" smtClean="0">
              <a:solidFill>
                <a:schemeClr val="accent1">
                  <a:lumMod val="75000"/>
                </a:schemeClr>
              </a:solidFill>
              <a:effectLst>
                <a:outerShdw blurRad="38100" dist="38100" dir="2700000" algn="tl">
                  <a:srgbClr val="000000">
                    <a:alpha val="43137"/>
                  </a:srgbClr>
                </a:outerShdw>
              </a:effectLst>
              <a:latin typeface="Arial Narrow" pitchFamily="34" charset="0"/>
            </a:endParaRPr>
          </a:p>
          <a:p>
            <a:pPr algn="ctr">
              <a:buNone/>
            </a:pPr>
            <a:endParaRPr lang="sr-Latn-RS" sz="2400" b="1" dirty="0" smtClean="0">
              <a:solidFill>
                <a:schemeClr val="accent1">
                  <a:lumMod val="75000"/>
                </a:schemeClr>
              </a:solidFill>
              <a:effectLst>
                <a:outerShdw blurRad="38100" dist="38100" dir="2700000" algn="tl">
                  <a:srgbClr val="000000">
                    <a:alpha val="43137"/>
                  </a:srgbClr>
                </a:outerShdw>
              </a:effectLst>
              <a:latin typeface="Arial Narrow" pitchFamily="34" charset="0"/>
            </a:endParaRPr>
          </a:p>
          <a:p>
            <a:pPr algn="ctr">
              <a:buNone/>
            </a:pPr>
            <a:r>
              <a:rPr lang="bs-Cyrl-BA" sz="4000" b="1" smtClean="0">
                <a:solidFill>
                  <a:schemeClr val="accent1">
                    <a:lumMod val="75000"/>
                  </a:schemeClr>
                </a:solidFill>
                <a:effectLst>
                  <a:outerShdw blurRad="38100" dist="38100" dir="2700000" algn="tl">
                    <a:srgbClr val="000000">
                      <a:alpha val="43137"/>
                    </a:srgbClr>
                  </a:outerShdw>
                </a:effectLst>
                <a:latin typeface="Arial Narrow" pitchFamily="34" charset="0"/>
              </a:rPr>
              <a:t>ХВАЛА НА ПАЖЊИ И СРЕЋНО!</a:t>
            </a:r>
            <a:endParaRPr lang="sr-Latn-RS" sz="4000" b="1" dirty="0" smtClean="0">
              <a:solidFill>
                <a:schemeClr val="accent1">
                  <a:lumMod val="75000"/>
                </a:schemeClr>
              </a:solidFill>
              <a:effectLst>
                <a:outerShdw blurRad="38100" dist="38100" dir="2700000" algn="tl">
                  <a:srgbClr val="000000">
                    <a:alpha val="43137"/>
                  </a:srgbClr>
                </a:outerShdw>
              </a:effectLst>
              <a:latin typeface="Arial Narrow" pitchFamily="34" charset="0"/>
            </a:endParaRPr>
          </a:p>
          <a:p>
            <a:pPr>
              <a:spcAft>
                <a:spcPts val="0"/>
              </a:spcAft>
              <a:buNone/>
            </a:pPr>
            <a:endParaRPr lang="en-US" sz="2400" dirty="0"/>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TotalTime>
  <Words>429</Words>
  <Application>Microsoft Office PowerPoint</Application>
  <PresentationFormat>On-screen Show (4:3)</PresentationFormat>
  <Paragraphs>181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Development of master curricula for natural disasters risk management in Western Balkan countries</vt:lpstr>
      <vt:lpstr>Управљање ризиком од катастрофалних догађаја и последица</vt:lpstr>
      <vt:lpstr>Управљање ризиком од катастрофалних догађаја и последица</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LENOVO LP3</cp:lastModifiedBy>
  <cp:revision>66</cp:revision>
  <dcterms:created xsi:type="dcterms:W3CDTF">2006-08-16T00:00:00Z</dcterms:created>
  <dcterms:modified xsi:type="dcterms:W3CDTF">2019-03-05T21:30:19Z</dcterms:modified>
</cp:coreProperties>
</file>